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32" r:id="rId2"/>
    <p:sldId id="333" r:id="rId3"/>
    <p:sldId id="410" r:id="rId4"/>
    <p:sldId id="429" r:id="rId5"/>
    <p:sldId id="334" r:id="rId6"/>
    <p:sldId id="427" r:id="rId7"/>
    <p:sldId id="425" r:id="rId8"/>
    <p:sldId id="439" r:id="rId9"/>
    <p:sldId id="440" r:id="rId10"/>
    <p:sldId id="441" r:id="rId11"/>
    <p:sldId id="442" r:id="rId12"/>
    <p:sldId id="443" r:id="rId13"/>
    <p:sldId id="444" r:id="rId14"/>
    <p:sldId id="423" r:id="rId15"/>
    <p:sldId id="420" r:id="rId16"/>
    <p:sldId id="436" r:id="rId17"/>
    <p:sldId id="438" r:id="rId18"/>
    <p:sldId id="412" r:id="rId19"/>
  </p:sldIdLst>
  <p:sldSz cx="9144000" cy="6858000" type="screen4x3"/>
  <p:notesSz cx="7010400" cy="9296400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E60000"/>
    <a:srgbClr val="FE0000"/>
    <a:srgbClr val="FC3030"/>
    <a:srgbClr val="FD8787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94737" autoAdjust="0"/>
  </p:normalViewPr>
  <p:slideViewPr>
    <p:cSldViewPr>
      <p:cViewPr varScale="1">
        <p:scale>
          <a:sx n="100" d="100"/>
          <a:sy n="100" d="100"/>
        </p:scale>
        <p:origin x="7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smtClean="0"/>
            </a:lvl1pPr>
          </a:lstStyle>
          <a:p>
            <a:pPr>
              <a:defRPr/>
            </a:pPr>
            <a:fld id="{AF7C4A40-3452-4D52-B0D8-006552504804}" type="datetimeFigureOut">
              <a:rPr lang="en-US"/>
              <a:pPr>
                <a:defRPr/>
              </a:pPr>
              <a:t>1/21/2019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D33DA74-B1E8-4CBC-9601-F245AE07B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051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Copyright © 2009 Pearson Education Canada</a:t>
            </a:r>
          </a:p>
        </p:txBody>
      </p:sp>
      <p:sp>
        <p:nvSpPr>
          <p:cNvPr id="532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r>
              <a:rPr lang="en-US"/>
              <a:t>1 - </a:t>
            </a:r>
            <a:fld id="{B5D27BA7-2265-4690-B95E-B605530E40D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325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eaLnBrk="1" hangingPunct="1"/>
            <a:fld id="{90E8A750-22D3-4FA8-B0EF-BC73E779FA94}" type="slidenum">
              <a:rPr lang="en-US" sz="1200"/>
              <a:pPr algn="r" eaLnBrk="1" hangingPunct="1"/>
              <a:t>1</a:t>
            </a:fld>
            <a:endParaRPr lang="en-US" sz="1200"/>
          </a:p>
        </p:txBody>
      </p:sp>
      <p:sp>
        <p:nvSpPr>
          <p:cNvPr id="532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52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Copyright © 2009 Pearson Education Canada</a:t>
            </a:r>
          </a:p>
        </p:txBody>
      </p:sp>
      <p:sp>
        <p:nvSpPr>
          <p:cNvPr id="54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r>
              <a:rPr lang="en-US"/>
              <a:t>1 - </a:t>
            </a:r>
            <a:fld id="{A5EA6EEB-FAD7-401F-A249-7EACD84CE76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427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eaLnBrk="1" hangingPunct="1"/>
            <a:fld id="{7461A837-4473-465C-B239-8DFFD59C423C}" type="slidenum">
              <a:rPr lang="en-US" sz="1200"/>
              <a:pPr algn="r" eaLnBrk="1" hangingPunct="1"/>
              <a:t>2</a:t>
            </a:fld>
            <a:endParaRPr lang="en-US" sz="1200"/>
          </a:p>
        </p:txBody>
      </p:sp>
      <p:sp>
        <p:nvSpPr>
          <p:cNvPr id="542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49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Copyright © 2009 Pearson Education Canada</a:t>
            </a:r>
          </a:p>
        </p:txBody>
      </p:sp>
      <p:sp>
        <p:nvSpPr>
          <p:cNvPr id="54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r>
              <a:rPr lang="en-US"/>
              <a:t>1 - </a:t>
            </a:r>
            <a:fld id="{A5EA6EEB-FAD7-401F-A249-7EACD84CE76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427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eaLnBrk="1" hangingPunct="1"/>
            <a:fld id="{7461A837-4473-465C-B239-8DFFD59C423C}" type="slidenum">
              <a:rPr lang="en-US" sz="1200"/>
              <a:pPr algn="r" eaLnBrk="1" hangingPunct="1"/>
              <a:t>4</a:t>
            </a:fld>
            <a:endParaRPr lang="en-US" sz="1200"/>
          </a:p>
        </p:txBody>
      </p:sp>
      <p:sp>
        <p:nvSpPr>
          <p:cNvPr id="542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620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Copyright © 2009 Pearson Education Canada</a:t>
            </a:r>
          </a:p>
        </p:txBody>
      </p:sp>
      <p:sp>
        <p:nvSpPr>
          <p:cNvPr id="552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r>
              <a:rPr lang="en-US"/>
              <a:t>1 - </a:t>
            </a:r>
            <a:fld id="{0FA626FE-07FD-4911-B5AE-E77E382361D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530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eaLnBrk="1" hangingPunct="1"/>
            <a:fld id="{185E963C-14C1-4D19-AEFD-562A2602379F}" type="slidenum">
              <a:rPr lang="en-US" sz="1200"/>
              <a:pPr algn="r" eaLnBrk="1" hangingPunct="1"/>
              <a:t>5</a:t>
            </a:fld>
            <a:endParaRPr lang="en-US" sz="1200"/>
          </a:p>
        </p:txBody>
      </p:sp>
      <p:sp>
        <p:nvSpPr>
          <p:cNvPr id="553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26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Copyright © 2009 Pearson Education Canada</a:t>
            </a:r>
          </a:p>
        </p:txBody>
      </p:sp>
      <p:sp>
        <p:nvSpPr>
          <p:cNvPr id="552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r>
              <a:rPr lang="en-US"/>
              <a:t>1 - </a:t>
            </a:r>
            <a:fld id="{0FA626FE-07FD-4911-B5AE-E77E382361D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5300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eaLnBrk="1" hangingPunct="1"/>
            <a:fld id="{185E963C-14C1-4D19-AEFD-562A2602379F}" type="slidenum">
              <a:rPr lang="en-US" sz="1200"/>
              <a:pPr algn="r" eaLnBrk="1" hangingPunct="1"/>
              <a:t>6</a:t>
            </a:fld>
            <a:endParaRPr lang="en-US" sz="1200"/>
          </a:p>
        </p:txBody>
      </p:sp>
      <p:sp>
        <p:nvSpPr>
          <p:cNvPr id="553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17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Copyright © 2009 Pearson Education Canada</a:t>
            </a:r>
          </a:p>
        </p:txBody>
      </p:sp>
      <p:sp>
        <p:nvSpPr>
          <p:cNvPr id="54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r>
              <a:rPr lang="en-US"/>
              <a:t>1 - </a:t>
            </a:r>
            <a:fld id="{A5EA6EEB-FAD7-401F-A249-7EACD84CE76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427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eaLnBrk="1" hangingPunct="1"/>
            <a:fld id="{7461A837-4473-465C-B239-8DFFD59C423C}" type="slidenum">
              <a:rPr lang="en-US" sz="1200"/>
              <a:pPr algn="r" eaLnBrk="1" hangingPunct="1"/>
              <a:t>7</a:t>
            </a:fld>
            <a:endParaRPr lang="en-US" sz="1200"/>
          </a:p>
        </p:txBody>
      </p:sp>
      <p:sp>
        <p:nvSpPr>
          <p:cNvPr id="542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00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F9651-370D-4F5F-90A9-69B3DA92C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0" y="838200"/>
            <a:ext cx="91440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0" y="152400"/>
            <a:ext cx="9144000" cy="685800"/>
          </a:xfrm>
          <a:prstGeom prst="rect">
            <a:avLst/>
          </a:prstGeom>
          <a:solidFill>
            <a:srgbClr val="E6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37863-5D59-450B-9696-4D2CF3AD8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FA032-E838-4DD4-BD3F-7182912ED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08899-04A1-4325-AFA2-353EA7257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F9A1D-C56E-478B-AB86-AA314EE79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015C2-937F-46D8-9AE6-803ACB5B96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AA409-EF8A-4525-8AAC-DCA29F4DC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6A716-74F0-43E2-ADDA-25E774CDB8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9B157-0D6A-41C0-A50D-5237AF6D5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F18DB-0BC2-49F3-8E8B-AFEF0A3B2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1C596DA-73D9-4AF2-8811-61A97969C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pinkus@my.centennialcollege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6UC7pJ2hwQ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0.png"/><Relationship Id="rId5" Type="http://schemas.openxmlformats.org/officeDocument/2006/relationships/hyperlink" Target="https://www.youtube.com/watch?v=7lhVUedc1a4" TargetMode="External"/><Relationship Id="rId4" Type="http://schemas.openxmlformats.org/officeDocument/2006/relationships/hyperlink" Target="https://www.youtube.com/watch?time_continue=23&amp;v=u6XAPnuFjJc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6XAPnuFjJ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457200"/>
            <a:ext cx="7772400" cy="1752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700" dirty="0"/>
              <a:t>Integrated Business Planning</a:t>
            </a:r>
            <a:br>
              <a:rPr lang="en-US" sz="4700" dirty="0"/>
            </a:br>
            <a:r>
              <a:rPr lang="en-US" sz="2600" dirty="0"/>
              <a:t>MGMT 324</a:t>
            </a:r>
            <a:br>
              <a:rPr lang="en-US" sz="2600"/>
            </a:br>
            <a:r>
              <a:rPr lang="en-US" sz="2600"/>
              <a:t>WEEK 3</a:t>
            </a:r>
            <a:br>
              <a:rPr lang="en-US" sz="2600" dirty="0"/>
            </a:br>
            <a:r>
              <a:rPr lang="en-US" sz="2600" dirty="0"/>
              <a:t>Reviewing Structures – Defining Terms – Structural vs. HR</a:t>
            </a:r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gray">
          <a:xfrm>
            <a:off x="457200" y="2895600"/>
            <a:ext cx="8226425" cy="304800"/>
          </a:xfrm>
          <a:prstGeom prst="rect">
            <a:avLst/>
          </a:prstGeom>
          <a:gradFill rotWithShape="0">
            <a:gsLst>
              <a:gs pos="0">
                <a:srgbClr val="6600CC"/>
              </a:gs>
              <a:gs pos="100000">
                <a:srgbClr val="F6D0F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762000" y="3810000"/>
            <a:ext cx="7772400" cy="1752600"/>
          </a:xfrm>
          <a:prstGeom prst="rect">
            <a:avLst/>
          </a:prstGeom>
        </p:spPr>
        <p:txBody>
          <a:bodyPr bIns="91440" anchor="b"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Paul Pinkus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800">
                <a:solidFill>
                  <a:schemeClr val="tx2"/>
                </a:solidFill>
                <a:latin typeface="+mj-lt"/>
                <a:ea typeface="+mj-ea"/>
                <a:cs typeface="+mj-cs"/>
                <a:hlinkClick r:id="rId3"/>
              </a:rPr>
              <a:t>ppinkus@</a:t>
            </a:r>
            <a:r>
              <a:rPr lang="en-US" sz="280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/>
              </a:rPr>
              <a:t>my.centennialcollege.ca</a:t>
            </a:r>
            <a:endParaRPr lang="en-US" sz="28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3276600"/>
            <a:ext cx="91440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2590800"/>
            <a:ext cx="9144000" cy="685800"/>
          </a:xfrm>
          <a:prstGeom prst="rect">
            <a:avLst/>
          </a:prstGeom>
          <a:solidFill>
            <a:srgbClr val="E6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52400"/>
            <a:ext cx="9144000" cy="1524000"/>
            <a:chOff x="0" y="152400"/>
            <a:chExt cx="9144000" cy="1524000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0" y="838200"/>
              <a:ext cx="9144000" cy="838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0" y="152400"/>
              <a:ext cx="9144000" cy="685800"/>
            </a:xfrm>
            <a:prstGeom prst="rect">
              <a:avLst/>
            </a:prstGeom>
            <a:solidFill>
              <a:srgbClr val="E6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81000" y="2133600"/>
            <a:ext cx="8610600" cy="3657600"/>
          </a:xfrm>
        </p:spPr>
        <p:txBody>
          <a:bodyPr/>
          <a:lstStyle/>
          <a:p>
            <a:pPr marL="0" indent="0" eaLnBrk="1" hangingPunct="1"/>
            <a:r>
              <a:rPr lang="en-US" sz="2800" dirty="0"/>
              <a:t> Answering your questions </a:t>
            </a:r>
          </a:p>
          <a:p>
            <a:pPr marL="0" indent="0" eaLnBrk="1" hangingPunct="1"/>
            <a:r>
              <a:rPr lang="en-US" sz="2800" dirty="0"/>
              <a:t> Short review</a:t>
            </a:r>
          </a:p>
          <a:p>
            <a:pPr marL="0" indent="0" eaLnBrk="1" hangingPunct="1"/>
            <a:r>
              <a:rPr lang="en-US" sz="2800" dirty="0"/>
              <a:t> Looking at your structures </a:t>
            </a:r>
          </a:p>
          <a:p>
            <a:pPr marL="0" indent="0" eaLnBrk="1" hangingPunct="1"/>
            <a:r>
              <a:rPr lang="en-US" sz="2800" dirty="0"/>
              <a:t> Learn to integrate what you have learned in four previous  semesters </a:t>
            </a:r>
          </a:p>
          <a:p>
            <a:pPr marL="0" indent="0" eaLnBrk="1" hangingPunct="1"/>
            <a:r>
              <a:rPr lang="en-US" sz="2800" dirty="0"/>
              <a:t> Defining terms (Group exercise)</a:t>
            </a:r>
          </a:p>
          <a:p>
            <a:pPr marL="0" indent="0" eaLnBrk="1" hangingPunct="1"/>
            <a:r>
              <a:rPr lang="en-US" sz="2800" dirty="0"/>
              <a:t> Daniel Pink’s Theory of Motivation 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dirty="0">
              <a:solidFill>
                <a:schemeClr val="hlink"/>
              </a:solidFill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68580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100" dirty="0">
                <a:solidFill>
                  <a:schemeClr val="bg1"/>
                </a:solidFill>
              </a:rPr>
              <a:t>Agenda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What is re-framing?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981200"/>
            <a:ext cx="4497675" cy="4525963"/>
          </a:xfrm>
        </p:spPr>
      </p:pic>
    </p:spTree>
    <p:extLst>
      <p:ext uri="{BB962C8B-B14F-4D97-AF65-F5344CB8AC3E}">
        <p14:creationId xmlns:p14="http://schemas.microsoft.com/office/powerpoint/2010/main" val="1126712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52400"/>
            <a:ext cx="9144000" cy="1524000"/>
            <a:chOff x="0" y="152400"/>
            <a:chExt cx="9144000" cy="1524000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0" y="838200"/>
              <a:ext cx="9144000" cy="838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0" y="152400"/>
              <a:ext cx="9144000" cy="685800"/>
            </a:xfrm>
            <a:prstGeom prst="rect">
              <a:avLst/>
            </a:prstGeom>
            <a:solidFill>
              <a:srgbClr val="E6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" y="1752600"/>
            <a:ext cx="8839200" cy="3657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/>
              <a:t>Q: How do we know what questions to ask in the field study?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A: You will be working on developing an interview questionnaire of 16 questions during weeks 8 and 9. The questions will be based on the four frames. 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Any other questions.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algn="ctr" eaLnBrk="1" hangingPunct="1">
              <a:buFont typeface="Wingdings" pitchFamily="2" charset="2"/>
              <a:buNone/>
            </a:pPr>
            <a:endParaRPr lang="en-US" dirty="0">
              <a:solidFill>
                <a:schemeClr val="hlink"/>
              </a:solidFill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68580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100" dirty="0">
                <a:solidFill>
                  <a:schemeClr val="bg1"/>
                </a:solidFill>
              </a:rPr>
              <a:t>Your Questions</a:t>
            </a:r>
          </a:p>
        </p:txBody>
      </p:sp>
    </p:spTree>
    <p:extLst>
      <p:ext uri="{BB962C8B-B14F-4D97-AF65-F5344CB8AC3E}">
        <p14:creationId xmlns:p14="http://schemas.microsoft.com/office/powerpoint/2010/main" val="3658938653"/>
      </p:ext>
    </p:extLst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52400"/>
            <a:ext cx="9144000" cy="1524000"/>
            <a:chOff x="0" y="152400"/>
            <a:chExt cx="9144000" cy="1524000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0" y="838200"/>
              <a:ext cx="9144000" cy="838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0" y="152400"/>
              <a:ext cx="9144000" cy="685800"/>
            </a:xfrm>
            <a:prstGeom prst="rect">
              <a:avLst/>
            </a:prstGeom>
            <a:solidFill>
              <a:srgbClr val="E6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29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68580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en-US" sz="51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514600"/>
            <a:ext cx="5008861" cy="2867025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52400"/>
            <a:ext cx="9144000" cy="1524000"/>
            <a:chOff x="0" y="152400"/>
            <a:chExt cx="9144000" cy="1524000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0" y="838200"/>
              <a:ext cx="9144000" cy="838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0" y="152400"/>
              <a:ext cx="9144000" cy="685800"/>
            </a:xfrm>
            <a:prstGeom prst="rect">
              <a:avLst/>
            </a:prstGeom>
            <a:solidFill>
              <a:srgbClr val="E6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256" y="0"/>
            <a:ext cx="4937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68816"/>
      </p:ext>
    </p:extLst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52400"/>
            <a:ext cx="9144000" cy="1524000"/>
            <a:chOff x="0" y="152400"/>
            <a:chExt cx="9144000" cy="1524000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0" y="838200"/>
              <a:ext cx="9144000" cy="838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0" y="152400"/>
              <a:ext cx="9144000" cy="685800"/>
            </a:xfrm>
            <a:prstGeom prst="rect">
              <a:avLst/>
            </a:prstGeom>
            <a:solidFill>
              <a:srgbClr val="E6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28600" y="2011680"/>
            <a:ext cx="8686800" cy="3657600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/>
            <a:r>
              <a:rPr lang="en-US" sz="2400" dirty="0"/>
              <a:t> One member from each group presents</a:t>
            </a:r>
          </a:p>
          <a:p>
            <a:pPr marL="0" indent="0" eaLnBrk="1" hangingPunct="1"/>
            <a:r>
              <a:rPr lang="en-US" sz="2400" dirty="0"/>
              <a:t> I will ask questions / provide feedback</a:t>
            </a:r>
          </a:p>
          <a:p>
            <a:pPr marL="0" indent="0" eaLnBrk="1" hangingPunct="1"/>
            <a:r>
              <a:rPr lang="en-US" sz="2400" dirty="0"/>
              <a:t> Anyone from group can respond to question / feedback</a:t>
            </a:r>
            <a:endParaRPr lang="en-US" sz="2000" dirty="0"/>
          </a:p>
          <a:p>
            <a:pPr marL="0" indent="0" algn="ctr" eaLnBrk="1" hangingPunct="1">
              <a:buFont typeface="Wingdings" pitchFamily="2" charset="2"/>
              <a:buNone/>
            </a:pPr>
            <a:endParaRPr lang="en-US" dirty="0">
              <a:solidFill>
                <a:schemeClr val="hlink"/>
              </a:solidFill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68580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>
                <a:solidFill>
                  <a:schemeClr val="bg1"/>
                </a:solidFill>
              </a:rPr>
              <a:t>Looking at your structures</a:t>
            </a:r>
            <a:endParaRPr lang="en-US" sz="5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052286"/>
      </p:ext>
    </p:extLst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270FD-F889-411F-88E7-67F3B210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Department Store</a:t>
            </a:r>
          </a:p>
        </p:txBody>
      </p:sp>
      <p:pic>
        <p:nvPicPr>
          <p:cNvPr id="5" name="Content Placeholder 4" descr="A close up of text on a whiteboard&#10;&#10;Description generated with very high confidence">
            <a:extLst>
              <a:ext uri="{FF2B5EF4-FFF2-40B4-BE49-F238E27FC236}">
                <a16:creationId xmlns:a16="http://schemas.microsoft.com/office/drawing/2014/main" id="{0A3B8EA5-F652-4AB5-812B-123A2893FB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8382000" cy="4525963"/>
          </a:xfrm>
        </p:spPr>
      </p:pic>
    </p:spTree>
    <p:extLst>
      <p:ext uri="{BB962C8B-B14F-4D97-AF65-F5344CB8AC3E}">
        <p14:creationId xmlns:p14="http://schemas.microsoft.com/office/powerpoint/2010/main" val="2420844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CE9FE-2A3E-41F8-B2A9-AC545E6FD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Accounting Services</a:t>
            </a:r>
          </a:p>
        </p:txBody>
      </p:sp>
      <p:pic>
        <p:nvPicPr>
          <p:cNvPr id="6" name="Content Placeholder 5" descr="A close up of text on a whiteboard&#10;&#10;Description automatically generated">
            <a:extLst>
              <a:ext uri="{FF2B5EF4-FFF2-40B4-BE49-F238E27FC236}">
                <a16:creationId xmlns:a16="http://schemas.microsoft.com/office/drawing/2014/main" id="{8C7757A3-3606-434B-95C9-DF6A2B1789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90500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2375461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B6768-F90A-4678-8F22-4D5279B00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Coffee Beans</a:t>
            </a:r>
          </a:p>
        </p:txBody>
      </p:sp>
      <p:pic>
        <p:nvPicPr>
          <p:cNvPr id="10" name="Content Placeholder 9" descr="A close up of text on a whiteboard&#10;&#10;Description automatically generated">
            <a:extLst>
              <a:ext uri="{FF2B5EF4-FFF2-40B4-BE49-F238E27FC236}">
                <a16:creationId xmlns:a16="http://schemas.microsoft.com/office/drawing/2014/main" id="{80D4C40B-D7D9-486F-ABD8-71C442C71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28800"/>
            <a:ext cx="7772400" cy="4525963"/>
          </a:xfrm>
        </p:spPr>
      </p:pic>
    </p:spTree>
    <p:extLst>
      <p:ext uri="{BB962C8B-B14F-4D97-AF65-F5344CB8AC3E}">
        <p14:creationId xmlns:p14="http://schemas.microsoft.com/office/powerpoint/2010/main" val="2608682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010D3-A209-4914-823B-AB36C2DA0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Restaurant </a:t>
            </a:r>
          </a:p>
        </p:txBody>
      </p:sp>
      <p:pic>
        <p:nvPicPr>
          <p:cNvPr id="7" name="Content Placeholder 6" descr="A close up of text on a whiteboard&#10;&#10;Description automatically generated">
            <a:extLst>
              <a:ext uri="{FF2B5EF4-FFF2-40B4-BE49-F238E27FC236}">
                <a16:creationId xmlns:a16="http://schemas.microsoft.com/office/drawing/2014/main" id="{48A6C08A-7940-4091-BA67-DA0F2CE7F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05000"/>
            <a:ext cx="7010400" cy="4525963"/>
          </a:xfrm>
        </p:spPr>
      </p:pic>
    </p:spTree>
    <p:extLst>
      <p:ext uri="{BB962C8B-B14F-4D97-AF65-F5344CB8AC3E}">
        <p14:creationId xmlns:p14="http://schemas.microsoft.com/office/powerpoint/2010/main" val="2689748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91DE4-D433-478B-8AB7-A20857AF2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Auto Repair</a:t>
            </a:r>
          </a:p>
        </p:txBody>
      </p:sp>
      <p:pic>
        <p:nvPicPr>
          <p:cNvPr id="5" name="Content Placeholder 4" descr="A close up of text on a whiteboard&#10;&#10;Description automatically generated">
            <a:extLst>
              <a:ext uri="{FF2B5EF4-FFF2-40B4-BE49-F238E27FC236}">
                <a16:creationId xmlns:a16="http://schemas.microsoft.com/office/drawing/2014/main" id="{AEF7BFEA-2EF2-455F-982C-A3EA50FAFF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28800"/>
            <a:ext cx="7086600" cy="4525963"/>
          </a:xfrm>
        </p:spPr>
      </p:pic>
    </p:spTree>
    <p:extLst>
      <p:ext uri="{BB962C8B-B14F-4D97-AF65-F5344CB8AC3E}">
        <p14:creationId xmlns:p14="http://schemas.microsoft.com/office/powerpoint/2010/main" val="3776733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151CB-266B-4E42-86A3-9C05B45E5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Farm</a:t>
            </a:r>
          </a:p>
        </p:txBody>
      </p:sp>
      <p:pic>
        <p:nvPicPr>
          <p:cNvPr id="5" name="Content Placeholder 4" descr="A close up of text on a whiteboard&#10;&#10;Description automatically generated">
            <a:extLst>
              <a:ext uri="{FF2B5EF4-FFF2-40B4-BE49-F238E27FC236}">
                <a16:creationId xmlns:a16="http://schemas.microsoft.com/office/drawing/2014/main" id="{87F5FCDB-2857-4172-9C11-7E197D9846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05000"/>
            <a:ext cx="7239000" cy="4525963"/>
          </a:xfrm>
        </p:spPr>
      </p:pic>
    </p:spTree>
    <p:extLst>
      <p:ext uri="{BB962C8B-B14F-4D97-AF65-F5344CB8AC3E}">
        <p14:creationId xmlns:p14="http://schemas.microsoft.com/office/powerpoint/2010/main" val="2022108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56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Standard “Functional” Areas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098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Management / Executive Function</a:t>
            </a:r>
          </a:p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Supply / Production</a:t>
            </a:r>
          </a:p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Sales / Marketing</a:t>
            </a:r>
          </a:p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Accounting</a:t>
            </a:r>
          </a:p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Human Resources</a:t>
            </a:r>
          </a:p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Information Technology</a:t>
            </a:r>
            <a:endParaRPr lang="en-US" altLang="en-US" sz="2300" dirty="0">
              <a:ea typeface="ＭＳ Ｐゴシック" panose="020B0600070205080204" pitchFamily="34" charset="-128"/>
            </a:endParaRPr>
          </a:p>
          <a:p>
            <a:pPr lvl="1" eaLnBrk="1" hangingPunct="1"/>
            <a:endParaRPr lang="en-US" altLang="en-US" sz="23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2850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56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Structural Assumptions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356" y="2209800"/>
            <a:ext cx="8550244" cy="4525963"/>
          </a:xfrm>
        </p:spPr>
        <p:txBody>
          <a:bodyPr/>
          <a:lstStyle/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Achieve organizational goals and objectives</a:t>
            </a:r>
          </a:p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Increase efficiency and performance via specialization and division of labor</a:t>
            </a:r>
          </a:p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Appropriate forms of coordination and control</a:t>
            </a:r>
          </a:p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Organizations work best when </a:t>
            </a:r>
            <a:r>
              <a:rPr lang="en-US" altLang="en-US" sz="2700" b="1" i="1" dirty="0">
                <a:ea typeface="ＭＳ Ｐゴシック" panose="020B0600070205080204" pitchFamily="34" charset="-128"/>
              </a:rPr>
              <a:t>rationality</a:t>
            </a:r>
            <a:r>
              <a:rPr lang="en-US" altLang="en-US" sz="2700" dirty="0">
                <a:ea typeface="ＭＳ Ｐゴシック" panose="020B0600070205080204" pitchFamily="34" charset="-128"/>
              </a:rPr>
              <a:t> prevails</a:t>
            </a:r>
          </a:p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Structure must align with circumstances</a:t>
            </a:r>
          </a:p>
          <a:p>
            <a:pPr eaLnBrk="1" hangingPunct="1"/>
            <a:r>
              <a:rPr lang="en-US" altLang="en-US" sz="2700" dirty="0">
                <a:ea typeface="ＭＳ Ｐゴシック" panose="020B0600070205080204" pitchFamily="34" charset="-128"/>
              </a:rPr>
              <a:t>Problems arise from structural deficiencies</a:t>
            </a:r>
          </a:p>
        </p:txBody>
      </p:sp>
    </p:spTree>
    <p:extLst>
      <p:ext uri="{BB962C8B-B14F-4D97-AF65-F5344CB8AC3E}">
        <p14:creationId xmlns:p14="http://schemas.microsoft.com/office/powerpoint/2010/main" val="2086887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E0567-BC84-4782-A1A7-489773B48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CA" dirty="0">
                <a:solidFill>
                  <a:schemeClr val="bg1"/>
                </a:solidFill>
              </a:rPr>
            </a:br>
            <a:r>
              <a:rPr lang="en-CA" dirty="0">
                <a:solidFill>
                  <a:schemeClr val="bg1"/>
                </a:solidFill>
              </a:rPr>
              <a:t>Transformation and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EB5B1-5FFA-44A6-89E0-47DAF001F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  <a:p>
            <a:r>
              <a:rPr lang="en-CA" dirty="0">
                <a:hlinkClick r:id="rId2"/>
              </a:rPr>
              <a:t>Transformation and Change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45786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86723-7A28-4867-BC8E-C10D82997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Motivation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EB61C-2EB1-4692-A58F-04B1CFCEC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>
              <a:hlinkClick r:id="rId4"/>
            </a:endParaRPr>
          </a:p>
          <a:p>
            <a:r>
              <a:rPr lang="en-CA" dirty="0">
                <a:hlinkClick r:id="rId4"/>
              </a:rPr>
              <a:t>Daniel Pink's Theory of Motivation</a:t>
            </a:r>
            <a:endParaRPr lang="en-CA" dirty="0"/>
          </a:p>
          <a:p>
            <a:endParaRPr lang="en-CA" dirty="0"/>
          </a:p>
          <a:p>
            <a:r>
              <a:rPr lang="en-US" dirty="0">
                <a:hlinkClick r:id="rId5"/>
              </a:rPr>
              <a:t>Motivation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96C726D-19FB-4AC3-B561-75C1FBD72C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68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8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3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56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Defining Terms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3354"/>
            <a:ext cx="8610600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700" dirty="0">
                <a:ea typeface="ＭＳ Ｐゴシック" panose="020B0600070205080204" pitchFamily="34" charset="-128"/>
              </a:rPr>
              <a:t>In groups, create a definition for the assigned terms. Provide at least two examples to illustrate your meaning. Elect 2 speakers who are prepared to explain your definition and examples to the class. </a:t>
            </a:r>
          </a:p>
          <a:p>
            <a:pPr lvl="1" eaLnBrk="1" hangingPunct="1"/>
            <a:endParaRPr lang="en-US" altLang="en-US" sz="230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70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956151"/>
              </p:ext>
            </p:extLst>
          </p:nvPr>
        </p:nvGraphicFramePr>
        <p:xfrm>
          <a:off x="609600" y="3657600"/>
          <a:ext cx="8061357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4150866186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4770398"/>
                    </a:ext>
                  </a:extLst>
                </a:gridCol>
                <a:gridCol w="4327557">
                  <a:extLst>
                    <a:ext uri="{9D8B030D-6E8A-4147-A177-3AD203B41FA5}">
                      <a16:colId xmlns:a16="http://schemas.microsoft.com/office/drawing/2014/main" val="67984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57200" lvl="1" indent="0" eaLnBrk="1" hangingPunct="1">
                        <a:buNone/>
                      </a:pPr>
                      <a:endParaRPr lang="en-CA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>
                          <a:solidFill>
                            <a:schemeClr val="tx1"/>
                          </a:solidFill>
                        </a:rPr>
                        <a:t>Chapter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kern="1200" dirty="0">
                          <a:solidFill>
                            <a:schemeClr val="tx1"/>
                          </a:solidFill>
                          <a:latin typeface="+mn-lt"/>
                          <a:ea typeface="ＭＳ Ｐゴシック" panose="020B0600070205080204" pitchFamily="34" charset="-128"/>
                          <a:cs typeface="+mn-cs"/>
                        </a:rPr>
                        <a:t>Chapter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844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lvl="1" indent="0" eaLnBrk="1" hangingPunct="1">
                        <a:buNone/>
                      </a:pPr>
                      <a:r>
                        <a:rPr lang="en-CA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b="0" dirty="0">
                          <a:solidFill>
                            <a:schemeClr val="tx1"/>
                          </a:solidFill>
                          <a:ea typeface="ＭＳ Ｐゴシック" panose="020B0600070205080204" pitchFamily="34" charset="-128"/>
                        </a:rPr>
                        <a:t>Differentiation</a:t>
                      </a:r>
                      <a:endParaRPr lang="en-CA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0" kern="1200" dirty="0">
                          <a:solidFill>
                            <a:schemeClr val="tx1"/>
                          </a:solidFill>
                          <a:latin typeface="+mn-lt"/>
                          <a:ea typeface="ＭＳ Ｐゴシック" panose="020B0600070205080204" pitchFamily="34" charset="-128"/>
                          <a:cs typeface="+mn-cs"/>
                        </a:rPr>
                        <a:t>Theory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89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lvl="1" indent="0" eaLnBrk="1" hangingPunct="1">
                        <a:buNone/>
                      </a:pPr>
                      <a:r>
                        <a:rPr lang="en-CA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dirty="0">
                          <a:solidFill>
                            <a:schemeClr val="tx1"/>
                          </a:solidFill>
                          <a:ea typeface="ＭＳ Ｐゴシック" panose="020B0600070205080204" pitchFamily="34" charset="-128"/>
                        </a:rPr>
                        <a:t>Integration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kern="1200" dirty="0">
                          <a:solidFill>
                            <a:schemeClr val="tx1"/>
                          </a:solidFill>
                          <a:latin typeface="+mn-lt"/>
                          <a:ea typeface="ＭＳ Ｐゴシック" panose="020B0600070205080204" pitchFamily="34" charset="-128"/>
                          <a:cs typeface="+mn-cs"/>
                        </a:rPr>
                        <a:t>Theory 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55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lvl="1" indent="0" eaLnBrk="1" hangingPunct="1">
                        <a:buNone/>
                      </a:pPr>
                      <a:r>
                        <a:rPr lang="en-CA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schemeClr val="tx1"/>
                          </a:solidFill>
                          <a:ea typeface="ＭＳ Ｐゴシック" panose="020B0600070205080204" pitchFamily="34" charset="-128"/>
                        </a:rPr>
                        <a:t>Social architecture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kern="1200" dirty="0" err="1">
                          <a:solidFill>
                            <a:schemeClr val="tx1"/>
                          </a:solidFill>
                          <a:latin typeface="+mn-lt"/>
                          <a:ea typeface="ＭＳ Ｐゴシック" panose="020B0600070205080204" pitchFamily="34" charset="-128"/>
                          <a:cs typeface="+mn-cs"/>
                        </a:rPr>
                        <a:t>Argyris</a:t>
                      </a:r>
                      <a:r>
                        <a:rPr lang="en-CA" sz="1800" kern="1200" dirty="0">
                          <a:solidFill>
                            <a:schemeClr val="tx1"/>
                          </a:solidFill>
                          <a:latin typeface="+mn-lt"/>
                          <a:ea typeface="ＭＳ Ｐゴシック" panose="020B0600070205080204" pitchFamily="34" charset="-128"/>
                          <a:cs typeface="+mn-cs"/>
                        </a:rPr>
                        <a:t>’ personality-organization theory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95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lvl="1" indent="0" eaLnBrk="1" hangingPunct="1">
                        <a:buNone/>
                      </a:pPr>
                      <a:r>
                        <a:rPr lang="en-CA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schemeClr val="tx1"/>
                          </a:solidFill>
                          <a:ea typeface="ＭＳ Ｐゴシック" panose="020B0600070205080204" pitchFamily="34" charset="-128"/>
                        </a:rPr>
                        <a:t>Vertical coordination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kern="1200" dirty="0">
                          <a:solidFill>
                            <a:schemeClr val="tx1"/>
                          </a:solidFill>
                          <a:latin typeface="+mn-lt"/>
                          <a:ea typeface="ＭＳ Ｐゴシック" panose="020B0600070205080204" pitchFamily="34" charset="-128"/>
                          <a:cs typeface="+mn-cs"/>
                        </a:rPr>
                        <a:t>Self-Actualization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lvl="1" indent="0" eaLnBrk="1" hangingPunct="1">
                        <a:buNone/>
                      </a:pPr>
                      <a:r>
                        <a:rPr lang="en-CA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schemeClr val="tx1"/>
                          </a:solidFill>
                          <a:ea typeface="ＭＳ Ｐゴシック" panose="020B0600070205080204" pitchFamily="34" charset="-128"/>
                        </a:rPr>
                        <a:t>Lateral coordination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kern="1200" dirty="0">
                          <a:solidFill>
                            <a:schemeClr val="tx1"/>
                          </a:solidFill>
                          <a:latin typeface="+mn-lt"/>
                          <a:ea typeface="ＭＳ Ｐゴシック" panose="020B0600070205080204" pitchFamily="34" charset="-128"/>
                          <a:cs typeface="+mn-cs"/>
                        </a:rPr>
                        <a:t>Maslow’s Hierarchy of Needs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60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lvl="1" indent="0" eaLnBrk="1" hangingPunct="1">
                        <a:buNone/>
                      </a:pPr>
                      <a:r>
                        <a:rPr lang="en-CA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schemeClr val="tx1"/>
                          </a:solidFill>
                          <a:ea typeface="ＭＳ Ｐゴシック" panose="020B0600070205080204" pitchFamily="34" charset="-128"/>
                        </a:rPr>
                        <a:t>Core technology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kern="1200" dirty="0">
                          <a:solidFill>
                            <a:schemeClr val="tx1"/>
                          </a:solidFill>
                          <a:latin typeface="+mn-lt"/>
                          <a:ea typeface="ＭＳ Ｐゴシック" panose="020B0600070205080204" pitchFamily="34" charset="-128"/>
                          <a:cs typeface="+mn-cs"/>
                          <a:hlinkClick r:id="rId2"/>
                        </a:rPr>
                        <a:t>Daniel Pink’s Theory</a:t>
                      </a:r>
                      <a:r>
                        <a:rPr lang="en-CA" sz="1800" kern="1200" baseline="0" dirty="0">
                          <a:solidFill>
                            <a:schemeClr val="tx1"/>
                          </a:solidFill>
                          <a:latin typeface="+mn-lt"/>
                          <a:ea typeface="ＭＳ Ｐゴシック" panose="020B0600070205080204" pitchFamily="34" charset="-128"/>
                          <a:cs typeface="+mn-cs"/>
                          <a:hlinkClick r:id="rId2"/>
                        </a:rPr>
                        <a:t> of Motivation</a:t>
                      </a:r>
                      <a:endParaRPr lang="en-CA" sz="1800" kern="1200" dirty="0">
                        <a:solidFill>
                          <a:schemeClr val="tx1"/>
                        </a:solidFill>
                        <a:latin typeface="+mn-lt"/>
                        <a:ea typeface="ＭＳ Ｐゴシック" panose="020B0600070205080204" pitchFamily="34" charset="-128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908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5564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4497</TotalTime>
  <Words>350</Words>
  <Application>Microsoft Office PowerPoint</Application>
  <PresentationFormat>On-screen Show (4:3)</PresentationFormat>
  <Paragraphs>90</Paragraphs>
  <Slides>18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ＭＳ Ｐゴシック</vt:lpstr>
      <vt:lpstr>Arial</vt:lpstr>
      <vt:lpstr>Calibri</vt:lpstr>
      <vt:lpstr>Tahoma</vt:lpstr>
      <vt:lpstr>Wingdings</vt:lpstr>
      <vt:lpstr>Default Design</vt:lpstr>
      <vt:lpstr>Integrated Business Planning MGMT 324 WEEK 3 Reviewing Structures – Defining Terms – Structural vs. HR</vt:lpstr>
      <vt:lpstr>Agenda</vt:lpstr>
      <vt:lpstr>What is re-framing?</vt:lpstr>
      <vt:lpstr>Your Questions</vt:lpstr>
      <vt:lpstr>PowerPoint Presentation</vt:lpstr>
      <vt:lpstr>PowerPoint Presentation</vt:lpstr>
      <vt:lpstr>Looking at your structures</vt:lpstr>
      <vt:lpstr>Department Store</vt:lpstr>
      <vt:lpstr>Accounting Services</vt:lpstr>
      <vt:lpstr>Coffee Beans</vt:lpstr>
      <vt:lpstr>Restaurant </vt:lpstr>
      <vt:lpstr>Auto Repair</vt:lpstr>
      <vt:lpstr>Farm</vt:lpstr>
      <vt:lpstr>Standard “Functional” Areas</vt:lpstr>
      <vt:lpstr>Structural Assumptions</vt:lpstr>
      <vt:lpstr> Transformation and Change</vt:lpstr>
      <vt:lpstr>Motivation</vt:lpstr>
      <vt:lpstr>Defining Terms</vt:lpstr>
    </vt:vector>
  </TitlesOfParts>
  <Company>The McGraw-Hill Companies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Liz Clarke</dc:creator>
  <cp:lastModifiedBy>Susan Kates</cp:lastModifiedBy>
  <cp:revision>197</cp:revision>
  <cp:lastPrinted>2016-09-13T18:54:26Z</cp:lastPrinted>
  <dcterms:created xsi:type="dcterms:W3CDTF">2011-09-21T16:58:42Z</dcterms:created>
  <dcterms:modified xsi:type="dcterms:W3CDTF">2019-01-21T18:40:39Z</dcterms:modified>
</cp:coreProperties>
</file>